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21"/>
  </p:notesMasterIdLst>
  <p:sldIdLst>
    <p:sldId id="256" r:id="rId2"/>
    <p:sldId id="484" r:id="rId3"/>
    <p:sldId id="485" r:id="rId4"/>
    <p:sldId id="488" r:id="rId5"/>
    <p:sldId id="489" r:id="rId6"/>
    <p:sldId id="486" r:id="rId7"/>
    <p:sldId id="258" r:id="rId8"/>
    <p:sldId id="259" r:id="rId9"/>
    <p:sldId id="261" r:id="rId10"/>
    <p:sldId id="263" r:id="rId11"/>
    <p:sldId id="260" r:id="rId12"/>
    <p:sldId id="262" r:id="rId13"/>
    <p:sldId id="264" r:id="rId14"/>
    <p:sldId id="265" r:id="rId15"/>
    <p:sldId id="266" r:id="rId16"/>
    <p:sldId id="267" r:id="rId17"/>
    <p:sldId id="269" r:id="rId18"/>
    <p:sldId id="487" r:id="rId19"/>
    <p:sldId id="270" r:id="rId20"/>
  </p:sldIdLst>
  <p:sldSz cx="9144000" cy="6858000" type="screen4x3"/>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51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1116" y="120"/>
      </p:cViewPr>
      <p:guideLst>
        <p:guide orient="horz" pos="2160"/>
        <p:guide pos="51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1"/>
            <a:ext cx="3170238" cy="481013"/>
          </a:xfrm>
          <a:prstGeom prst="rect">
            <a:avLst/>
          </a:prstGeom>
          <a:noFill/>
          <a:ln>
            <a:noFill/>
          </a:ln>
        </p:spPr>
        <p:txBody>
          <a:bodyPr spcFirstLastPara="1" wrap="square" lIns="94850" tIns="47425" rIns="94850" bIns="47425"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
        <p:nvSpPr>
          <p:cNvPr id="4" name="Shape 4"/>
          <p:cNvSpPr txBox="1">
            <a:spLocks noGrp="1"/>
          </p:cNvSpPr>
          <p:nvPr>
            <p:ph type="dt" idx="10"/>
          </p:nvPr>
        </p:nvSpPr>
        <p:spPr>
          <a:xfrm>
            <a:off x="4143375" y="1"/>
            <a:ext cx="3170238" cy="481013"/>
          </a:xfrm>
          <a:prstGeom prst="rect">
            <a:avLst/>
          </a:prstGeom>
          <a:noFill/>
          <a:ln>
            <a:noFill/>
          </a:ln>
        </p:spPr>
        <p:txBody>
          <a:bodyPr spcFirstLastPara="1" wrap="square" lIns="94850" tIns="47425" rIns="94850" bIns="47425"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
        <p:nvSpPr>
          <p:cNvPr id="5" name="Shape 5"/>
          <p:cNvSpPr>
            <a:spLocks noGrp="1" noRot="1" noChangeAspect="1"/>
          </p:cNvSpPr>
          <p:nvPr>
            <p:ph type="sldImg" idx="3"/>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Shape 6"/>
          <p:cNvSpPr txBox="1">
            <a:spLocks noGrp="1"/>
          </p:cNvSpPr>
          <p:nvPr>
            <p:ph type="body" idx="1"/>
          </p:nvPr>
        </p:nvSpPr>
        <p:spPr>
          <a:xfrm>
            <a:off x="730251" y="4559301"/>
            <a:ext cx="5854700" cy="4322763"/>
          </a:xfrm>
          <a:prstGeom prst="rect">
            <a:avLst/>
          </a:prstGeom>
          <a:noFill/>
          <a:ln>
            <a:noFill/>
          </a:ln>
        </p:spPr>
        <p:txBody>
          <a:bodyPr spcFirstLastPara="1" wrap="square" lIns="94850" tIns="47425" rIns="94850" bIns="47425" anchor="t" anchorCtr="0"/>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9118601"/>
            <a:ext cx="3170238" cy="481013"/>
          </a:xfrm>
          <a:prstGeom prst="rect">
            <a:avLst/>
          </a:prstGeom>
          <a:noFill/>
          <a:ln>
            <a:noFill/>
          </a:ln>
        </p:spPr>
        <p:txBody>
          <a:bodyPr spcFirstLastPara="1" wrap="square" lIns="94850" tIns="47425" rIns="94850" bIns="47425"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
        <p:nvSpPr>
          <p:cNvPr id="8" name="Shape 8"/>
          <p:cNvSpPr txBox="1">
            <a:spLocks noGrp="1"/>
          </p:cNvSpPr>
          <p:nvPr>
            <p:ph type="sldNum" idx="12"/>
          </p:nvPr>
        </p:nvSpPr>
        <p:spPr>
          <a:xfrm>
            <a:off x="4143375" y="9118601"/>
            <a:ext cx="3170238" cy="481013"/>
          </a:xfrm>
          <a:prstGeom prst="rect">
            <a:avLst/>
          </a:prstGeom>
          <a:noFill/>
          <a:ln>
            <a:noFill/>
          </a:ln>
        </p:spPr>
        <p:txBody>
          <a:bodyPr spcFirstLastPara="1" wrap="square" lIns="94850" tIns="47425" rIns="94850" bIns="4742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txBox="1">
            <a:spLocks noGrp="1"/>
          </p:cNvSpPr>
          <p:nvPr>
            <p:ph type="sldNum" idx="12"/>
          </p:nvPr>
        </p:nvSpPr>
        <p:spPr>
          <a:xfrm>
            <a:off x="4143375" y="9118601"/>
            <a:ext cx="3170238" cy="481013"/>
          </a:xfrm>
          <a:prstGeom prst="rect">
            <a:avLst/>
          </a:prstGeom>
          <a:noFill/>
          <a:ln>
            <a:noFill/>
          </a:ln>
        </p:spPr>
        <p:txBody>
          <a:bodyPr spcFirstLastPara="1" wrap="square" lIns="94850" tIns="47425" rIns="94850" bIns="47425"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Arial"/>
                <a:ea typeface="Arial"/>
                <a:cs typeface="Arial"/>
                <a:sym typeface="Arial"/>
              </a:rPr>
              <a:t>1</a:t>
            </a:fld>
            <a:endParaRPr sz="1200">
              <a:solidFill>
                <a:schemeClr val="dk1"/>
              </a:solidFill>
              <a:latin typeface="Arial"/>
              <a:ea typeface="Arial"/>
              <a:cs typeface="Arial"/>
              <a:sym typeface="Arial"/>
            </a:endParaRPr>
          </a:p>
        </p:txBody>
      </p:sp>
      <p:sp>
        <p:nvSpPr>
          <p:cNvPr id="107" name="Shape 107"/>
          <p:cNvSpPr>
            <a:spLocks noGrp="1" noRot="1" noChangeAspect="1"/>
          </p:cNvSpPr>
          <p:nvPr>
            <p:ph type="sldImg" idx="2"/>
          </p:nvPr>
        </p:nvSpPr>
        <p:spPr>
          <a:xfrm>
            <a:off x="1257300" y="720725"/>
            <a:ext cx="4800600" cy="360045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08" name="Shape 108"/>
          <p:cNvSpPr txBox="1">
            <a:spLocks noGrp="1"/>
          </p:cNvSpPr>
          <p:nvPr>
            <p:ph type="body" idx="1"/>
          </p:nvPr>
        </p:nvSpPr>
        <p:spPr>
          <a:xfrm>
            <a:off x="730251" y="4559301"/>
            <a:ext cx="5854700" cy="4322763"/>
          </a:xfrm>
          <a:prstGeom prst="rect">
            <a:avLst/>
          </a:prstGeom>
          <a:noFill/>
          <a:ln>
            <a:noFill/>
          </a:ln>
        </p:spPr>
        <p:txBody>
          <a:bodyPr spcFirstLastPara="1" wrap="square" lIns="94850" tIns="47425" rIns="94850" bIns="47425" anchor="t" anchorCtr="0">
            <a:noAutofit/>
          </a:bodyPr>
          <a:lstStyle/>
          <a:p>
            <a:pPr marL="0" marR="0" lvl="0" indent="0" algn="l" rtl="0">
              <a:spcBef>
                <a:spcPts val="0"/>
              </a:spcBef>
              <a:spcAft>
                <a:spcPts val="0"/>
              </a:spcAft>
              <a:buNone/>
            </a:pPr>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82" name="Shape 182"/>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89" name="Shape 189"/>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203" name="Shape 203"/>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210" name="Shape 210"/>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26" name="Shape 126"/>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33" name="Shape 133"/>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47" name="Shape 147"/>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9</a:t>
            </a:fld>
            <a:endParaRPr/>
          </a:p>
        </p:txBody>
      </p:sp>
    </p:spTree>
    <p:extLst>
      <p:ext uri="{BB962C8B-B14F-4D97-AF65-F5344CB8AC3E}">
        <p14:creationId xmlns:p14="http://schemas.microsoft.com/office/powerpoint/2010/main" val="2600152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61" name="Shape 161"/>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10</a:t>
            </a:fld>
            <a:endParaRPr/>
          </a:p>
        </p:txBody>
      </p:sp>
    </p:spTree>
    <p:extLst>
      <p:ext uri="{BB962C8B-B14F-4D97-AF65-F5344CB8AC3E}">
        <p14:creationId xmlns:p14="http://schemas.microsoft.com/office/powerpoint/2010/main" val="2241445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40" name="Shape 140"/>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54" name="Shape 154"/>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68" name="Shape 168"/>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257300" y="719138"/>
            <a:ext cx="4800600"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730251" y="4559301"/>
            <a:ext cx="5854800" cy="4322700"/>
          </a:xfrm>
          <a:prstGeom prst="rect">
            <a:avLst/>
          </a:prstGeom>
        </p:spPr>
        <p:txBody>
          <a:bodyPr spcFirstLastPara="1" wrap="square" lIns="94850" tIns="47425" rIns="94850" bIns="47425" anchor="t" anchorCtr="0">
            <a:noAutofit/>
          </a:bodyPr>
          <a:lstStyle/>
          <a:p>
            <a:pPr marL="0" lvl="0" indent="0">
              <a:spcBef>
                <a:spcPts val="360"/>
              </a:spcBef>
              <a:spcAft>
                <a:spcPts val="0"/>
              </a:spcAft>
              <a:buNone/>
            </a:pPr>
            <a:endParaRPr/>
          </a:p>
        </p:txBody>
      </p:sp>
      <p:sp>
        <p:nvSpPr>
          <p:cNvPr id="175" name="Shape 175"/>
          <p:cNvSpPr txBox="1">
            <a:spLocks noGrp="1"/>
          </p:cNvSpPr>
          <p:nvPr>
            <p:ph type="sldNum" idx="12"/>
          </p:nvPr>
        </p:nvSpPr>
        <p:spPr>
          <a:xfrm>
            <a:off x="4143375" y="9118601"/>
            <a:ext cx="3170100" cy="480900"/>
          </a:xfrm>
          <a:prstGeom prst="rect">
            <a:avLst/>
          </a:prstGeom>
        </p:spPr>
        <p:txBody>
          <a:bodyPr spcFirstLastPara="1" wrap="square" lIns="94850" tIns="47425" rIns="94850" bIns="47425" anchor="b" anchorCtr="0">
            <a:noAutofit/>
          </a:bodyPr>
          <a:lstStyle/>
          <a:p>
            <a:pPr marL="0" lvl="0" indent="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31" name="Shape 3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33" name="Shape 33"/>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1" u="none" strike="noStrike" cap="none">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able" type="tbl">
  <p:cSld name="TABLE">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91" name="Shape 91"/>
          <p:cNvSpPr>
            <a:spLocks noGrp="1"/>
          </p:cNvSpPr>
          <p:nvPr>
            <p:ph type="tbl" idx="2"/>
          </p:nvPr>
        </p:nvSpPr>
        <p:spPr>
          <a:xfrm>
            <a:off x="457200" y="1600200"/>
            <a:ext cx="8229600" cy="4525963"/>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2" name="Shape 92"/>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93" name="Shape 93"/>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type="objOnly">
  <p:cSld name="OBJECT_ONLY">
    <p:spTree>
      <p:nvGrpSpPr>
        <p:cNvPr id="1" name="Shape 94"/>
        <p:cNvGrpSpPr/>
        <p:nvPr/>
      </p:nvGrpSpPr>
      <p:grpSpPr>
        <a:xfrm>
          <a:off x="0" y="0"/>
          <a:ext cx="0" cy="0"/>
          <a:chOff x="0" y="0"/>
          <a:chExt cx="0" cy="0"/>
        </a:xfrm>
      </p:grpSpPr>
      <p:sp>
        <p:nvSpPr>
          <p:cNvPr id="95" name="Shape 95"/>
          <p:cNvSpPr txBox="1">
            <a:spLocks noGrp="1"/>
          </p:cNvSpPr>
          <p:nvPr>
            <p:ph type="body" idx="1"/>
          </p:nvPr>
        </p:nvSpPr>
        <p:spPr>
          <a:xfrm>
            <a:off x="457200" y="274638"/>
            <a:ext cx="8229600" cy="5851525"/>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6" name="Shape 96"/>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97" name="Shape 97"/>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100" name="Shape 10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1" name="Shape 101"/>
          <p:cNvSpPr txBox="1">
            <a:spLocks noGrp="1"/>
          </p:cNvSpPr>
          <p:nvPr>
            <p:ph type="body" idx="2"/>
          </p:nvPr>
        </p:nvSpPr>
        <p:spPr>
          <a:xfrm>
            <a:off x="4648200" y="1600200"/>
            <a:ext cx="4038600" cy="2185988"/>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2" name="Shape 102"/>
          <p:cNvSpPr txBox="1">
            <a:spLocks noGrp="1"/>
          </p:cNvSpPr>
          <p:nvPr>
            <p:ph type="body" idx="3"/>
          </p:nvPr>
        </p:nvSpPr>
        <p:spPr>
          <a:xfrm>
            <a:off x="4648200" y="3938588"/>
            <a:ext cx="4038600" cy="2187575"/>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3" name="Shape 103"/>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104" name="Shape 104"/>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46" name="Shape 4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49" name="Shape 49"/>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57" name="Shape 57"/>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61" name="Shape 61"/>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2"/>
        <p:cNvGrpSpPr/>
        <p:nvPr/>
      </p:nvGrpSpPr>
      <p:grpSpPr>
        <a:xfrm>
          <a:off x="0" y="0"/>
          <a:ext cx="0" cy="0"/>
          <a:chOff x="0" y="0"/>
          <a:chExt cx="0" cy="0"/>
        </a:xfrm>
      </p:grpSpPr>
      <p:pic>
        <p:nvPicPr>
          <p:cNvPr id="63" name="Shape 63" descr="PPT inside"/>
          <p:cNvPicPr preferRelativeResize="0"/>
          <p:nvPr/>
        </p:nvPicPr>
        <p:blipFill rotWithShape="1">
          <a:blip r:embed="rId2">
            <a:alphaModFix/>
          </a:blip>
          <a:srcRect t="19157" b="25415"/>
          <a:stretch/>
        </p:blipFill>
        <p:spPr>
          <a:xfrm>
            <a:off x="0" y="-79375"/>
            <a:ext cx="9145588" cy="688975"/>
          </a:xfrm>
          <a:prstGeom prst="rect">
            <a:avLst/>
          </a:prstGeom>
          <a:noFill/>
          <a:ln>
            <a:noFill/>
          </a:ln>
        </p:spPr>
      </p:pic>
      <p:pic>
        <p:nvPicPr>
          <p:cNvPr id="64" name="Shape 64"/>
          <p:cNvPicPr preferRelativeResize="0"/>
          <p:nvPr/>
        </p:nvPicPr>
        <p:blipFill rotWithShape="1">
          <a:blip r:embed="rId3">
            <a:alphaModFix/>
          </a:blip>
          <a:srcRect/>
          <a:stretch/>
        </p:blipFill>
        <p:spPr>
          <a:xfrm>
            <a:off x="7435850" y="-39688"/>
            <a:ext cx="1654175" cy="576263"/>
          </a:xfrm>
          <a:prstGeom prst="rect">
            <a:avLst/>
          </a:prstGeom>
          <a:noFill/>
          <a:ln>
            <a:noFill/>
          </a:ln>
        </p:spPr>
      </p:pic>
      <p:sp>
        <p:nvSpPr>
          <p:cNvPr id="65" name="Shape 65"/>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66" name="Shape 66"/>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2000" b="1"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69" name="Shape 6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72" name="Shape 72"/>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2000" b="1"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75" name="Shape 75"/>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78" name="Shape 78"/>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81" name="Shape 8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83" name="Shape 83"/>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Shape 85"/>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t" anchorCtr="0"/>
          <a:lstStyle>
            <a:lvl1pPr marR="0" lvl="0" algn="ctr" rtl="0">
              <a:spcBef>
                <a:spcPts val="0"/>
              </a:spcBef>
              <a:spcAft>
                <a:spcPts val="0"/>
              </a:spcAft>
              <a:buSzPts val="1400"/>
              <a:buNone/>
              <a:defRPr sz="44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44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44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44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44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44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44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44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4400" b="0" i="0" u="none" strike="noStrike" cap="none">
                <a:solidFill>
                  <a:schemeClr val="dk2"/>
                </a:solidFill>
                <a:latin typeface="Arial"/>
                <a:ea typeface="Arial"/>
                <a:cs typeface="Arial"/>
                <a:sym typeface="Arial"/>
              </a:defRPr>
            </a:lvl9pPr>
          </a:lstStyle>
          <a:p>
            <a:endParaRPr/>
          </a:p>
        </p:txBody>
      </p:sp>
      <p:sp>
        <p:nvSpPr>
          <p:cNvPr id="86" name="Shape 86"/>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7" name="Shape 87"/>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i="1">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i="1">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i="1">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i="1">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i="1">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i="1">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i="1">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i="1">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i="1">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88" name="Shape 88"/>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i="1">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p:nvPr/>
        </p:nvSpPr>
        <p:spPr>
          <a:xfrm>
            <a:off x="0" y="652463"/>
            <a:ext cx="457200" cy="5795962"/>
          </a:xfrm>
          <a:prstGeom prst="rect">
            <a:avLst/>
          </a:prstGeom>
          <a:solidFill>
            <a:srgbClr val="FF66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000066"/>
              </a:solidFill>
              <a:latin typeface="Times New Roman"/>
              <a:ea typeface="Times New Roman"/>
              <a:cs typeface="Times New Roman"/>
              <a:sym typeface="Times New Roman"/>
            </a:endParaRPr>
          </a:p>
        </p:txBody>
      </p:sp>
      <p:cxnSp>
        <p:nvCxnSpPr>
          <p:cNvPr id="11" name="Shape 11"/>
          <p:cNvCxnSpPr/>
          <p:nvPr/>
        </p:nvCxnSpPr>
        <p:spPr>
          <a:xfrm>
            <a:off x="0" y="6457950"/>
            <a:ext cx="9144000" cy="0"/>
          </a:xfrm>
          <a:prstGeom prst="straightConnector1">
            <a:avLst/>
          </a:prstGeom>
          <a:noFill/>
          <a:ln w="25400" cap="flat" cmpd="sng">
            <a:solidFill>
              <a:srgbClr val="B2B2B2"/>
            </a:solidFill>
            <a:prstDash val="solid"/>
            <a:round/>
            <a:headEnd type="none" w="med" len="med"/>
            <a:tailEnd type="none" w="med" len="med"/>
          </a:ln>
        </p:spPr>
      </p:cxnSp>
      <p:sp>
        <p:nvSpPr>
          <p:cNvPr id="12" name="Shape 12"/>
          <p:cNvSpPr/>
          <p:nvPr/>
        </p:nvSpPr>
        <p:spPr>
          <a:xfrm>
            <a:off x="0" y="609600"/>
            <a:ext cx="9144000" cy="46038"/>
          </a:xfrm>
          <a:prstGeom prst="rect">
            <a:avLst/>
          </a:prstGeom>
          <a:gradFill>
            <a:gsLst>
              <a:gs pos="0">
                <a:srgbClr val="E42314"/>
              </a:gs>
              <a:gs pos="50000">
                <a:srgbClr val="F08C12"/>
              </a:gs>
              <a:gs pos="100000">
                <a:srgbClr val="E42314"/>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000066"/>
              </a:solidFill>
              <a:latin typeface="Times New Roman"/>
              <a:ea typeface="Times New Roman"/>
              <a:cs typeface="Times New Roman"/>
              <a:sym typeface="Times New Roman"/>
            </a:endParaRPr>
          </a:p>
        </p:txBody>
      </p:sp>
      <p:sp>
        <p:nvSpPr>
          <p:cNvPr id="13" name="Shape 13"/>
          <p:cNvSpPr txBox="1"/>
          <p:nvPr/>
        </p:nvSpPr>
        <p:spPr>
          <a:xfrm rot="-5400000">
            <a:off x="-2667000" y="3505200"/>
            <a:ext cx="5791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1" i="0" u="none" strike="noStrike" cap="none">
                <a:solidFill>
                  <a:schemeClr val="lt1"/>
                </a:solidFill>
                <a:latin typeface="Times New Roman"/>
                <a:ea typeface="Times New Roman"/>
                <a:cs typeface="Times New Roman"/>
                <a:sym typeface="Times New Roman"/>
              </a:rPr>
              <a:t>Department of Mechanical Engineering</a:t>
            </a:r>
            <a:endParaRPr/>
          </a:p>
        </p:txBody>
      </p:sp>
      <p:sp>
        <p:nvSpPr>
          <p:cNvPr id="14" name="Shape 14"/>
          <p:cNvSpPr/>
          <p:nvPr/>
        </p:nvSpPr>
        <p:spPr>
          <a:xfrm>
            <a:off x="0" y="652463"/>
            <a:ext cx="457200" cy="5795962"/>
          </a:xfrm>
          <a:prstGeom prst="rect">
            <a:avLst/>
          </a:prstGeom>
          <a:solidFill>
            <a:srgbClr val="0000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rgbClr val="000066"/>
              </a:solidFill>
              <a:latin typeface="Times New Roman"/>
              <a:ea typeface="Times New Roman"/>
              <a:cs typeface="Times New Roman"/>
              <a:sym typeface="Times New Roman"/>
            </a:endParaRPr>
          </a:p>
        </p:txBody>
      </p:sp>
      <p:pic>
        <p:nvPicPr>
          <p:cNvPr id="15" name="Shape 15" descr="GMR Logo"/>
          <p:cNvPicPr preferRelativeResize="0"/>
          <p:nvPr/>
        </p:nvPicPr>
        <p:blipFill rotWithShape="1">
          <a:blip r:embed="rId14">
            <a:alphaModFix/>
          </a:blip>
          <a:srcRect/>
          <a:stretch/>
        </p:blipFill>
        <p:spPr>
          <a:xfrm>
            <a:off x="8153400" y="152400"/>
            <a:ext cx="762000" cy="280988"/>
          </a:xfrm>
          <a:prstGeom prst="rect">
            <a:avLst/>
          </a:prstGeom>
          <a:noFill/>
          <a:ln>
            <a:noFill/>
          </a:ln>
        </p:spPr>
      </p:pic>
      <p:sp>
        <p:nvSpPr>
          <p:cNvPr id="16" name="Shape 16"/>
          <p:cNvSpPr txBox="1"/>
          <p:nvPr/>
        </p:nvSpPr>
        <p:spPr>
          <a:xfrm>
            <a:off x="2133600" y="152400"/>
            <a:ext cx="1219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Humility</a:t>
            </a:r>
            <a:endParaRPr/>
          </a:p>
        </p:txBody>
      </p:sp>
      <p:sp>
        <p:nvSpPr>
          <p:cNvPr id="17" name="Shape 17"/>
          <p:cNvSpPr txBox="1"/>
          <p:nvPr/>
        </p:nvSpPr>
        <p:spPr>
          <a:xfrm>
            <a:off x="3657600" y="152400"/>
            <a:ext cx="1981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Entrepreneurship</a:t>
            </a:r>
            <a:endParaRPr/>
          </a:p>
        </p:txBody>
      </p:sp>
      <p:sp>
        <p:nvSpPr>
          <p:cNvPr id="18" name="Shape 18"/>
          <p:cNvSpPr txBox="1"/>
          <p:nvPr/>
        </p:nvSpPr>
        <p:spPr>
          <a:xfrm>
            <a:off x="5791200" y="152400"/>
            <a:ext cx="1981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Teamwork</a:t>
            </a:r>
            <a:endParaRPr/>
          </a:p>
        </p:txBody>
      </p:sp>
      <p:sp>
        <p:nvSpPr>
          <p:cNvPr id="19" name="Shape 19"/>
          <p:cNvSpPr txBox="1"/>
          <p:nvPr/>
        </p:nvSpPr>
        <p:spPr>
          <a:xfrm>
            <a:off x="2362200" y="6519863"/>
            <a:ext cx="1219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Learning</a:t>
            </a:r>
            <a:endParaRPr/>
          </a:p>
        </p:txBody>
      </p:sp>
      <p:sp>
        <p:nvSpPr>
          <p:cNvPr id="20" name="Shape 20"/>
          <p:cNvSpPr txBox="1"/>
          <p:nvPr/>
        </p:nvSpPr>
        <p:spPr>
          <a:xfrm>
            <a:off x="4343400" y="6519863"/>
            <a:ext cx="1981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Social Responsibility</a:t>
            </a:r>
            <a:endParaRPr/>
          </a:p>
        </p:txBody>
      </p:sp>
      <p:sp>
        <p:nvSpPr>
          <p:cNvPr id="21" name="Shape 21"/>
          <p:cNvSpPr txBox="1"/>
          <p:nvPr/>
        </p:nvSpPr>
        <p:spPr>
          <a:xfrm>
            <a:off x="7162800" y="6519863"/>
            <a:ext cx="19812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Respect for Individual</a:t>
            </a:r>
            <a:endParaRPr/>
          </a:p>
        </p:txBody>
      </p:sp>
      <p:sp>
        <p:nvSpPr>
          <p:cNvPr id="22" name="Shape 22"/>
          <p:cNvSpPr txBox="1"/>
          <p:nvPr/>
        </p:nvSpPr>
        <p:spPr>
          <a:xfrm>
            <a:off x="0" y="6515100"/>
            <a:ext cx="1828800" cy="304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400" b="0" i="1" u="none" strike="noStrike" cap="none">
                <a:solidFill>
                  <a:srgbClr val="4D4D4D"/>
                </a:solidFill>
                <a:latin typeface="Arial"/>
                <a:ea typeface="Arial"/>
                <a:cs typeface="Arial"/>
                <a:sym typeface="Arial"/>
              </a:rPr>
              <a:t>Deliver The Promise</a:t>
            </a:r>
            <a:endParaRPr/>
          </a:p>
        </p:txBody>
      </p:sp>
      <p:sp>
        <p:nvSpPr>
          <p:cNvPr id="23" name="Shape 23"/>
          <p:cNvSpPr txBox="1"/>
          <p:nvPr/>
        </p:nvSpPr>
        <p:spPr>
          <a:xfrm rot="-5400000">
            <a:off x="-2682875" y="3413125"/>
            <a:ext cx="5791200" cy="33655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i="0" u="none" strike="noStrike" cap="none">
                <a:solidFill>
                  <a:schemeClr val="lt1"/>
                </a:solidFill>
                <a:latin typeface="Verdana"/>
                <a:ea typeface="Verdana"/>
                <a:cs typeface="Verdana"/>
                <a:sym typeface="Verdana"/>
              </a:rPr>
              <a:t>GMR Institute of Technology, Rajam</a:t>
            </a:r>
            <a:endParaRPr/>
          </a:p>
        </p:txBody>
      </p:sp>
      <p:pic>
        <p:nvPicPr>
          <p:cNvPr id="24" name="Shape 24"/>
          <p:cNvPicPr preferRelativeResize="0"/>
          <p:nvPr/>
        </p:nvPicPr>
        <p:blipFill rotWithShape="1">
          <a:blip r:embed="rId15">
            <a:alphaModFix/>
          </a:blip>
          <a:srcRect/>
          <a:stretch/>
        </p:blipFill>
        <p:spPr>
          <a:xfrm>
            <a:off x="28575" y="85725"/>
            <a:ext cx="1311275" cy="457200"/>
          </a:xfrm>
          <a:prstGeom prst="rect">
            <a:avLst/>
          </a:prstGeom>
          <a:noFill/>
          <a:ln>
            <a:noFill/>
          </a:ln>
        </p:spPr>
      </p:pic>
      <p:sp>
        <p:nvSpPr>
          <p:cNvPr id="25" name="Shape 25"/>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lvl1pPr marL="0" marR="0" lvl="0"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1pPr>
            <a:lvl2pPr marL="0" marR="0" lvl="1"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2pPr>
            <a:lvl3pPr marL="0" marR="0" lvl="2"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3pPr>
            <a:lvl4pPr marL="0" marR="0" lvl="3"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4pPr>
            <a:lvl5pPr marL="0" marR="0" lvl="4"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5pPr>
            <a:lvl6pPr marL="0" marR="0" lvl="5"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6pPr>
            <a:lvl7pPr marL="0" marR="0" lvl="6"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7pPr>
            <a:lvl8pPr marL="0" marR="0" lvl="7"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8pPr>
            <a:lvl9pPr marL="0" marR="0" lvl="8" indent="0" algn="r" rtl="0">
              <a:spcBef>
                <a:spcPts val="0"/>
              </a:spcBef>
              <a:spcAft>
                <a:spcPts val="0"/>
              </a:spcAft>
              <a:buNone/>
              <a:defRPr sz="1200" b="0" i="1" u="none" strike="noStrike" cap="none">
                <a:solidFill>
                  <a:schemeClr val="dk1"/>
                </a:solidFill>
                <a:latin typeface="Times New Roman"/>
                <a:ea typeface="Times New Roman"/>
                <a:cs typeface="Times New Roman"/>
                <a:sym typeface="Times New Roman"/>
              </a:defRPr>
            </a:lvl9pPr>
          </a:lstStyle>
          <a:p>
            <a:pPr marL="0" lvl="0" indent="0">
              <a:spcBef>
                <a:spcPts val="0"/>
              </a:spcBef>
              <a:spcAft>
                <a:spcPts val="0"/>
              </a:spcAft>
              <a:buNone/>
            </a:pPr>
            <a:fld id="{00000000-1234-1234-1234-123412341234}" type="slidenum">
              <a:rPr lang="en-US"/>
              <a:t>‹#›</a:t>
            </a:fld>
            <a:endParaRPr/>
          </a:p>
        </p:txBody>
      </p:sp>
      <p:sp>
        <p:nvSpPr>
          <p:cNvPr id="26" name="Shape 26"/>
          <p:cNvSpPr txBox="1">
            <a:spLocks noGrp="1"/>
          </p:cNvSpPr>
          <p:nvPr>
            <p:ph type="dt" idx="10"/>
          </p:nvPr>
        </p:nvSpPr>
        <p:spPr>
          <a:xfrm>
            <a:off x="457200" y="6172200"/>
            <a:ext cx="2133600" cy="47625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1" u="none" strike="noStrike" cap="none">
                <a:solidFill>
                  <a:schemeClr val="dk1"/>
                </a:solidFill>
                <a:latin typeface="Times New Roman"/>
                <a:ea typeface="Times New Roman"/>
                <a:cs typeface="Times New Roman"/>
                <a:sym typeface="Times New Roman"/>
              </a:defRPr>
            </a:lvl1pPr>
            <a:lvl2pPr marR="0" lvl="1"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2pPr>
            <a:lvl3pPr marR="0" lvl="2"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3pPr>
            <a:lvl4pPr marR="0" lvl="3"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4pPr>
            <a:lvl5pPr marR="0" lvl="4"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5pPr>
            <a:lvl6pPr marR="0" lvl="5"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6pPr>
            <a:lvl7pPr marR="0" lvl="6"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7pPr>
            <a:lvl8pPr marR="0" lvl="7"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8pPr>
            <a:lvl9pPr marR="0" lvl="8" algn="l" rtl="0">
              <a:spcBef>
                <a:spcPts val="0"/>
              </a:spcBef>
              <a:spcAft>
                <a:spcPts val="0"/>
              </a:spcAft>
              <a:buSzPts val="1400"/>
              <a:buNone/>
              <a:defRPr sz="1600" b="0" i="0" u="none" strike="noStrike" cap="none">
                <a:solidFill>
                  <a:srgbClr val="000066"/>
                </a:solidFill>
                <a:latin typeface="Times New Roman"/>
                <a:ea typeface="Times New Roman"/>
                <a:cs typeface="Times New Roman"/>
                <a:sym typeface="Times New Roman"/>
              </a:defRPr>
            </a:lvl9pPr>
          </a:lstStyle>
          <a:p>
            <a:endParaRPr/>
          </a:p>
        </p:txBody>
      </p:sp>
      <p:pic>
        <p:nvPicPr>
          <p:cNvPr id="27" name="Shape 27" descr="PPT inside"/>
          <p:cNvPicPr preferRelativeResize="0"/>
          <p:nvPr/>
        </p:nvPicPr>
        <p:blipFill rotWithShape="1">
          <a:blip r:embed="rId16">
            <a:alphaModFix/>
          </a:blip>
          <a:srcRect t="19157" b="25415"/>
          <a:stretch/>
        </p:blipFill>
        <p:spPr>
          <a:xfrm>
            <a:off x="0" y="-79375"/>
            <a:ext cx="9145588" cy="688975"/>
          </a:xfrm>
          <a:prstGeom prst="rect">
            <a:avLst/>
          </a:prstGeom>
          <a:noFill/>
          <a:ln>
            <a:noFill/>
          </a:ln>
        </p:spPr>
      </p:pic>
      <p:pic>
        <p:nvPicPr>
          <p:cNvPr id="28" name="Shape 28"/>
          <p:cNvPicPr preferRelativeResize="0"/>
          <p:nvPr/>
        </p:nvPicPr>
        <p:blipFill rotWithShape="1">
          <a:blip r:embed="rId17">
            <a:alphaModFix/>
          </a:blip>
          <a:srcRect/>
          <a:stretch/>
        </p:blipFill>
        <p:spPr>
          <a:xfrm>
            <a:off x="7435850" y="-39688"/>
            <a:ext cx="1654175" cy="57626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Shape 110" descr="PPTmainpage"/>
          <p:cNvPicPr preferRelativeResize="0"/>
          <p:nvPr/>
        </p:nvPicPr>
        <p:blipFill rotWithShape="1">
          <a:blip r:embed="rId3">
            <a:alphaModFix/>
          </a:blip>
          <a:srcRect/>
          <a:stretch/>
        </p:blipFill>
        <p:spPr>
          <a:xfrm>
            <a:off x="-1587" y="-76200"/>
            <a:ext cx="9145588" cy="6934200"/>
          </a:xfrm>
          <a:prstGeom prst="rect">
            <a:avLst/>
          </a:prstGeom>
          <a:noFill/>
          <a:ln>
            <a:noFill/>
          </a:ln>
        </p:spPr>
      </p:pic>
      <p:sp>
        <p:nvSpPr>
          <p:cNvPr id="111" name="Shape 111"/>
          <p:cNvSpPr/>
          <p:nvPr/>
        </p:nvSpPr>
        <p:spPr>
          <a:xfrm>
            <a:off x="1828801" y="2228850"/>
            <a:ext cx="18473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b="1" i="0" u="none" strike="noStrike" cap="none">
              <a:solidFill>
                <a:schemeClr val="lt1"/>
              </a:solidFill>
              <a:latin typeface="Times New Roman"/>
              <a:ea typeface="Times New Roman"/>
              <a:cs typeface="Times New Roman"/>
              <a:sym typeface="Times New Roman"/>
            </a:endParaRPr>
          </a:p>
        </p:txBody>
      </p:sp>
      <p:sp>
        <p:nvSpPr>
          <p:cNvPr id="112" name="Shape 112"/>
          <p:cNvSpPr txBox="1">
            <a:spLocks noGrp="1"/>
          </p:cNvSpPr>
          <p:nvPr>
            <p:ph type="sldNum" idx="12"/>
          </p:nvPr>
        </p:nvSpPr>
        <p:spPr>
          <a:xfrm>
            <a:off x="7010400" y="6172200"/>
            <a:ext cx="2133600" cy="47625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fld id="{00000000-1234-1234-1234-123412341234}" type="slidenum">
              <a:rPr lang="en-US" sz="1200" b="0" i="1" u="none" strike="noStrike" cap="none">
                <a:solidFill>
                  <a:schemeClr val="dk1"/>
                </a:solidFill>
                <a:latin typeface="Times New Roman"/>
                <a:ea typeface="Times New Roman"/>
                <a:cs typeface="Times New Roman"/>
                <a:sym typeface="Times New Roman"/>
              </a:rPr>
              <a:t>1</a:t>
            </a:fld>
            <a:endParaRPr sz="1200" b="0" i="1" u="none" strike="noStrike" cap="none">
              <a:solidFill>
                <a:schemeClr val="dk1"/>
              </a:solidFill>
              <a:latin typeface="Times New Roman"/>
              <a:ea typeface="Times New Roman"/>
              <a:cs typeface="Times New Roman"/>
              <a:sym typeface="Times New Roman"/>
            </a:endParaRPr>
          </a:p>
        </p:txBody>
      </p:sp>
      <p:pic>
        <p:nvPicPr>
          <p:cNvPr id="113" name="Shape 113"/>
          <p:cNvPicPr preferRelativeResize="0"/>
          <p:nvPr/>
        </p:nvPicPr>
        <p:blipFill rotWithShape="1">
          <a:blip r:embed="rId4">
            <a:alphaModFix/>
          </a:blip>
          <a:srcRect/>
          <a:stretch/>
        </p:blipFill>
        <p:spPr>
          <a:xfrm>
            <a:off x="152400" y="6096000"/>
            <a:ext cx="1654175" cy="576263"/>
          </a:xfrm>
          <a:prstGeom prst="rect">
            <a:avLst/>
          </a:prstGeom>
          <a:noFill/>
          <a:ln>
            <a:noFill/>
          </a:ln>
        </p:spPr>
      </p:pic>
      <p:sp>
        <p:nvSpPr>
          <p:cNvPr id="114" name="Shape 114"/>
          <p:cNvSpPr txBox="1"/>
          <p:nvPr/>
        </p:nvSpPr>
        <p:spPr>
          <a:xfrm>
            <a:off x="3810000" y="2228850"/>
            <a:ext cx="5715000"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200" b="0" i="0" u="none" strike="noStrike" cap="none">
                <a:solidFill>
                  <a:schemeClr val="lt1"/>
                </a:solidFill>
                <a:latin typeface="Times New Roman"/>
                <a:ea typeface="Times New Roman"/>
                <a:cs typeface="Times New Roman"/>
                <a:sym typeface="Times New Roman"/>
              </a:rPr>
              <a:t>             </a:t>
            </a:r>
            <a:endParaRPr sz="3200">
              <a:solidFill>
                <a:schemeClr val="lt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10</a:t>
            </a:fld>
            <a:endParaRPr/>
          </a:p>
        </p:txBody>
      </p:sp>
      <p:pic>
        <p:nvPicPr>
          <p:cNvPr id="164" name="Shape 164"/>
          <p:cNvPicPr preferRelativeResize="0"/>
          <p:nvPr/>
        </p:nvPicPr>
        <p:blipFill>
          <a:blip r:embed="rId3">
            <a:alphaModFix/>
          </a:blip>
          <a:stretch>
            <a:fillRect/>
          </a:stretch>
        </p:blipFill>
        <p:spPr>
          <a:xfrm>
            <a:off x="467250" y="670625"/>
            <a:ext cx="8676750" cy="5757600"/>
          </a:xfrm>
          <a:prstGeom prst="rect">
            <a:avLst/>
          </a:prstGeom>
          <a:noFill/>
          <a:ln>
            <a:noFill/>
          </a:ln>
        </p:spPr>
      </p:pic>
    </p:spTree>
    <p:extLst>
      <p:ext uri="{BB962C8B-B14F-4D97-AF65-F5344CB8AC3E}">
        <p14:creationId xmlns:p14="http://schemas.microsoft.com/office/powerpoint/2010/main" val="2635552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11</a:t>
            </a:fld>
            <a:endParaRPr/>
          </a:p>
        </p:txBody>
      </p:sp>
      <p:pic>
        <p:nvPicPr>
          <p:cNvPr id="143" name="Shape 143"/>
          <p:cNvPicPr preferRelativeResize="0"/>
          <p:nvPr/>
        </p:nvPicPr>
        <p:blipFill>
          <a:blip r:embed="rId3">
            <a:alphaModFix/>
          </a:blip>
          <a:stretch>
            <a:fillRect/>
          </a:stretch>
        </p:blipFill>
        <p:spPr>
          <a:xfrm>
            <a:off x="437100" y="670625"/>
            <a:ext cx="8706900" cy="57426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12</a:t>
            </a:fld>
            <a:endParaRPr/>
          </a:p>
        </p:txBody>
      </p:sp>
      <p:pic>
        <p:nvPicPr>
          <p:cNvPr id="157" name="Shape 157"/>
          <p:cNvPicPr preferRelativeResize="0"/>
          <p:nvPr/>
        </p:nvPicPr>
        <p:blipFill>
          <a:blip r:embed="rId3">
            <a:alphaModFix/>
          </a:blip>
          <a:stretch>
            <a:fillRect/>
          </a:stretch>
        </p:blipFill>
        <p:spPr>
          <a:xfrm>
            <a:off x="467250" y="655550"/>
            <a:ext cx="8676750" cy="5817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13</a:t>
            </a:fld>
            <a:endParaRPr/>
          </a:p>
        </p:txBody>
      </p:sp>
      <p:pic>
        <p:nvPicPr>
          <p:cNvPr id="171" name="Shape 171"/>
          <p:cNvPicPr preferRelativeResize="0"/>
          <p:nvPr/>
        </p:nvPicPr>
        <p:blipFill>
          <a:blip r:embed="rId3">
            <a:alphaModFix/>
          </a:blip>
          <a:stretch>
            <a:fillRect/>
          </a:stretch>
        </p:blipFill>
        <p:spPr>
          <a:xfrm>
            <a:off x="467250" y="685700"/>
            <a:ext cx="8676749" cy="5787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14</a:t>
            </a:fld>
            <a:endParaRPr/>
          </a:p>
        </p:txBody>
      </p:sp>
      <p:pic>
        <p:nvPicPr>
          <p:cNvPr id="178" name="Shape 178"/>
          <p:cNvPicPr preferRelativeResize="0"/>
          <p:nvPr/>
        </p:nvPicPr>
        <p:blipFill>
          <a:blip r:embed="rId3">
            <a:alphaModFix/>
          </a:blip>
          <a:stretch>
            <a:fillRect/>
          </a:stretch>
        </p:blipFill>
        <p:spPr>
          <a:xfrm>
            <a:off x="467250" y="670625"/>
            <a:ext cx="8676749" cy="5723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15</a:t>
            </a:fld>
            <a:endParaRPr/>
          </a:p>
        </p:txBody>
      </p:sp>
      <p:pic>
        <p:nvPicPr>
          <p:cNvPr id="185" name="Shape 185"/>
          <p:cNvPicPr preferRelativeResize="0"/>
          <p:nvPr/>
        </p:nvPicPr>
        <p:blipFill>
          <a:blip r:embed="rId3">
            <a:alphaModFix/>
          </a:blip>
          <a:stretch>
            <a:fillRect/>
          </a:stretch>
        </p:blipFill>
        <p:spPr>
          <a:xfrm>
            <a:off x="453850" y="655550"/>
            <a:ext cx="8690150" cy="57546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16</a:t>
            </a:fld>
            <a:endParaRPr/>
          </a:p>
        </p:txBody>
      </p:sp>
      <p:pic>
        <p:nvPicPr>
          <p:cNvPr id="192" name="Shape 192"/>
          <p:cNvPicPr preferRelativeResize="0"/>
          <p:nvPr/>
        </p:nvPicPr>
        <p:blipFill>
          <a:blip r:embed="rId3">
            <a:alphaModFix/>
          </a:blip>
          <a:stretch>
            <a:fillRect/>
          </a:stretch>
        </p:blipFill>
        <p:spPr>
          <a:xfrm>
            <a:off x="468925" y="655550"/>
            <a:ext cx="8675075" cy="58136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17</a:t>
            </a:fld>
            <a:endParaRPr/>
          </a:p>
        </p:txBody>
      </p:sp>
      <p:pic>
        <p:nvPicPr>
          <p:cNvPr id="206" name="Shape 206"/>
          <p:cNvPicPr preferRelativeResize="0"/>
          <p:nvPr/>
        </p:nvPicPr>
        <p:blipFill>
          <a:blip r:embed="rId3">
            <a:alphaModFix/>
          </a:blip>
          <a:stretch>
            <a:fillRect/>
          </a:stretch>
        </p:blipFill>
        <p:spPr>
          <a:xfrm>
            <a:off x="468900" y="655550"/>
            <a:ext cx="8675101" cy="5792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52ACDFC-0A37-46B0-A58A-C44FBCC579A6}"/>
              </a:ext>
            </a:extLst>
          </p:cNvPr>
          <p:cNvSpPr>
            <a:spLocks noGrp="1"/>
          </p:cNvSpPr>
          <p:nvPr>
            <p:ph type="title"/>
          </p:nvPr>
        </p:nvSpPr>
        <p:spPr>
          <a:xfrm>
            <a:off x="457200" y="-96252"/>
            <a:ext cx="8229600" cy="755264"/>
          </a:xfrm>
        </p:spPr>
        <p:txBody>
          <a:bodyPr/>
          <a:lstStyle/>
          <a:p>
            <a:r>
              <a:rPr lang="en-IN" dirty="0">
                <a:solidFill>
                  <a:schemeClr val="bg1"/>
                </a:solidFill>
              </a:rPr>
              <a:t>CONCLUSION</a:t>
            </a:r>
          </a:p>
        </p:txBody>
      </p:sp>
      <p:sp>
        <p:nvSpPr>
          <p:cNvPr id="5" name="Slide Number Placeholder 4">
            <a:extLst>
              <a:ext uri="{FF2B5EF4-FFF2-40B4-BE49-F238E27FC236}">
                <a16:creationId xmlns:a16="http://schemas.microsoft.com/office/drawing/2014/main" id="{2D8DF6CD-D254-4739-9F65-E560FB19BA1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18</a:t>
            </a:fld>
            <a:endParaRPr lang="en-US"/>
          </a:p>
        </p:txBody>
      </p:sp>
      <p:sp>
        <p:nvSpPr>
          <p:cNvPr id="9" name="Rectangle 8">
            <a:extLst>
              <a:ext uri="{FF2B5EF4-FFF2-40B4-BE49-F238E27FC236}">
                <a16:creationId xmlns:a16="http://schemas.microsoft.com/office/drawing/2014/main" id="{D60E21E5-00CD-4F5F-A1E8-C0D64DD0EF5A}"/>
              </a:ext>
            </a:extLst>
          </p:cNvPr>
          <p:cNvSpPr/>
          <p:nvPr/>
        </p:nvSpPr>
        <p:spPr>
          <a:xfrm>
            <a:off x="457200" y="659011"/>
            <a:ext cx="8686800" cy="5940088"/>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whole systems activities are divided into three major parts like patients, doctors, and admin. Each one has their own role to perform and system respond accordingly. Several agents have been created using web services and inter agent communication is done.  Different ontologies have been created for different purpose. For implementing the system html, CSS ,</a:t>
            </a:r>
            <a:r>
              <a:rPr lang="en-US" sz="2000" dirty="0" err="1">
                <a:latin typeface="Times New Roman" panose="02020603050405020304" pitchFamily="18" charset="0"/>
                <a:cs typeface="Times New Roman" panose="02020603050405020304" pitchFamily="18" charset="0"/>
              </a:rPr>
              <a:t>wamp</a:t>
            </a:r>
            <a:r>
              <a:rPr lang="en-US" sz="2000" dirty="0">
                <a:latin typeface="Times New Roman" panose="02020603050405020304" pitchFamily="18" charset="0"/>
                <a:cs typeface="Times New Roman" panose="02020603050405020304" pitchFamily="18" charset="0"/>
              </a:rPr>
              <a:t> servers are used. In this system ontology plays similar role. The system comprise of following features. Management of Doctors Management of Patients Management of Schedules.</a:t>
            </a:r>
          </a:p>
          <a:p>
            <a:pPr algn="just"/>
            <a:r>
              <a:rPr lang="en-US" sz="2000" dirty="0">
                <a:latin typeface="Times New Roman" panose="02020603050405020304" pitchFamily="18" charset="0"/>
                <a:cs typeface="Times New Roman" panose="02020603050405020304" pitchFamily="18" charset="0"/>
              </a:rPr>
              <a:t>Conclusion &amp; Future Scope A Methodical Approach for Communication &amp; Co-operation between agents using Ontology for Healthcare Page Management of Patient  Doctor Dialogs Services supported by hospitals Managing Reports Feedbacks Management Inquiry Management Specialty Management Searching Information Managing useful information in form of News  Management of Patient‘s prescription and its information</a:t>
            </a:r>
          </a:p>
          <a:p>
            <a:pPr algn="just"/>
            <a:r>
              <a:rPr lang="en-US" sz="2000" dirty="0">
                <a:latin typeface="Times New Roman" panose="02020603050405020304" pitchFamily="18" charset="0"/>
                <a:cs typeface="Times New Roman" panose="02020603050405020304" pitchFamily="18" charset="0"/>
              </a:rPr>
              <a:t>Finally  all the operations discussed in the above sections are useful for the development of the project named “</a:t>
            </a:r>
            <a:r>
              <a:rPr lang="en-US" sz="2000" b="1" dirty="0">
                <a:latin typeface="Times New Roman" panose="02020603050405020304" pitchFamily="18" charset="0"/>
                <a:cs typeface="Times New Roman" panose="02020603050405020304" pitchFamily="18" charset="0"/>
              </a:rPr>
              <a:t>online hospital management system” </a:t>
            </a:r>
            <a:r>
              <a:rPr lang="en-US" sz="2000" dirty="0">
                <a:latin typeface="Times New Roman" panose="02020603050405020304" pitchFamily="18" charset="0"/>
                <a:cs typeface="Times New Roman" panose="02020603050405020304" pitchFamily="18" charset="0"/>
              </a:rPr>
              <a:t>and </a:t>
            </a:r>
            <a:r>
              <a:rPr lang="en-US" sz="2000" dirty="0" err="1">
                <a:latin typeface="Times New Roman" panose="02020603050405020304" pitchFamily="18" charset="0"/>
                <a:cs typeface="Times New Roman" panose="02020603050405020304" pitchFamily="18" charset="0"/>
              </a:rPr>
              <a:t>meeted</a:t>
            </a:r>
            <a:r>
              <a:rPr lang="en-US" sz="2000" dirty="0">
                <a:latin typeface="Times New Roman" panose="02020603050405020304" pitchFamily="18" charset="0"/>
                <a:cs typeface="Times New Roman" panose="02020603050405020304" pitchFamily="18" charset="0"/>
              </a:rPr>
              <a:t> the required specifications </a:t>
            </a:r>
          </a:p>
          <a:p>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548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body" idx="1"/>
          </p:nvPr>
        </p:nvSpPr>
        <p:spPr>
          <a:xfrm>
            <a:off x="914400" y="2604525"/>
            <a:ext cx="8229600" cy="4526100"/>
          </a:xfrm>
          <a:prstGeom prst="rect">
            <a:avLst/>
          </a:prstGeom>
        </p:spPr>
        <p:txBody>
          <a:bodyPr spcFirstLastPara="1" wrap="square" lIns="91425" tIns="45700" rIns="91425" bIns="45700" anchor="t" anchorCtr="0">
            <a:noAutofit/>
          </a:bodyPr>
          <a:lstStyle/>
          <a:p>
            <a:pPr marL="0" lvl="0" indent="0">
              <a:spcBef>
                <a:spcPts val="640"/>
              </a:spcBef>
              <a:spcAft>
                <a:spcPts val="0"/>
              </a:spcAft>
              <a:buNone/>
            </a:pPr>
            <a:r>
              <a:rPr lang="en-US" dirty="0"/>
              <a:t>                    THANK YOU</a:t>
            </a:r>
          </a:p>
        </p:txBody>
      </p:sp>
      <p:sp>
        <p:nvSpPr>
          <p:cNvPr id="213" name="Shape 213"/>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2958" y="710027"/>
            <a:ext cx="8229600" cy="6019386"/>
          </a:xfrm>
        </p:spPr>
        <p:txBody>
          <a:bodyPr/>
          <a:lstStyle/>
          <a:p>
            <a:pPr algn="ctr">
              <a:buNone/>
            </a:pPr>
            <a:r>
              <a:rPr lang="en-US" sz="2400" b="1" dirty="0">
                <a:latin typeface="+mj-lt"/>
                <a:cs typeface="Times New Roman" pitchFamily="18" charset="0"/>
              </a:rPr>
              <a:t>    </a:t>
            </a:r>
            <a:r>
              <a:rPr lang="en-US" sz="2400" b="1" dirty="0">
                <a:latin typeface="Times New Roman" pitchFamily="18" charset="0"/>
                <a:cs typeface="Times New Roman" pitchFamily="18" charset="0"/>
              </a:rPr>
              <a:t> A REPORT ON ONLINE MEDICAL MANAGEMENT SYSTEM</a:t>
            </a:r>
          </a:p>
          <a:p>
            <a:pPr algn="ctr">
              <a:buNone/>
            </a:pPr>
            <a:r>
              <a:rPr lang="en-US" sz="2400" dirty="0">
                <a:latin typeface="Times New Roman" pitchFamily="18" charset="0"/>
                <a:cs typeface="Times New Roman" pitchFamily="18" charset="0"/>
              </a:rPr>
              <a:t>  </a:t>
            </a:r>
            <a:r>
              <a:rPr lang="en-US" sz="1600" dirty="0">
                <a:latin typeface="Times New Roman" pitchFamily="18" charset="0"/>
                <a:cs typeface="Times New Roman" pitchFamily="18" charset="0"/>
              </a:rPr>
              <a:t>By</a:t>
            </a:r>
          </a:p>
          <a:p>
            <a:pPr>
              <a:buNone/>
            </a:pPr>
            <a:r>
              <a:rPr lang="en-US" sz="1600" dirty="0">
                <a:latin typeface="Times New Roman" pitchFamily="18" charset="0"/>
                <a:cs typeface="Times New Roman" pitchFamily="18" charset="0"/>
              </a:rPr>
              <a:t> 		</a:t>
            </a:r>
          </a:p>
          <a:p>
            <a:pPr>
              <a:buNone/>
            </a:pPr>
            <a:r>
              <a:rPr lang="en-US" sz="1600" dirty="0">
                <a:latin typeface="Times New Roman" pitchFamily="18" charset="0"/>
                <a:cs typeface="Times New Roman" pitchFamily="18" charset="0"/>
              </a:rPr>
              <a:t>	N.HARSHA VARDHAN                                                        M.ESWAR KALYAN</a:t>
            </a:r>
          </a:p>
          <a:p>
            <a:pPr>
              <a:buNone/>
            </a:pPr>
            <a:r>
              <a:rPr lang="en-US" sz="1600" dirty="0">
                <a:latin typeface="Times New Roman" pitchFamily="18" charset="0"/>
                <a:cs typeface="Times New Roman" pitchFamily="18" charset="0"/>
              </a:rPr>
              <a:t>       (16341A05C6)                                                                            (16341A05B9)</a:t>
            </a:r>
          </a:p>
          <a:p>
            <a:pPr>
              <a:buNone/>
            </a:pPr>
            <a:r>
              <a:rPr lang="en-US" sz="1600" dirty="0">
                <a:latin typeface="Times New Roman" pitchFamily="18" charset="0"/>
                <a:cs typeface="Times New Roman" pitchFamily="18" charset="0"/>
              </a:rPr>
              <a:t>						</a:t>
            </a:r>
          </a:p>
          <a:p>
            <a:pPr>
              <a:buNone/>
            </a:pPr>
            <a:r>
              <a:rPr lang="en-US" sz="1600" dirty="0">
                <a:latin typeface="Times New Roman" pitchFamily="18" charset="0"/>
                <a:cs typeface="Times New Roman" pitchFamily="18" charset="0"/>
              </a:rPr>
              <a:t>                                                                                                 Under the  esteemed guidance of</a:t>
            </a:r>
          </a:p>
          <a:p>
            <a:pPr>
              <a:buNone/>
            </a:pPr>
            <a:endParaRPr lang="en-US" sz="1600" dirty="0">
              <a:latin typeface="Times New Roman" pitchFamily="18" charset="0"/>
              <a:cs typeface="Times New Roman" pitchFamily="18" charset="0"/>
            </a:endParaRPr>
          </a:p>
          <a:p>
            <a:pPr>
              <a:buNone/>
            </a:pPr>
            <a:r>
              <a:rPr lang="en-US" sz="1600" dirty="0">
                <a:latin typeface="Times New Roman" pitchFamily="18" charset="0"/>
                <a:cs typeface="Times New Roman" pitchFamily="18" charset="0"/>
              </a:rPr>
              <a:t>                                                                                                         P.MEGHANA BALA</a:t>
            </a:r>
          </a:p>
          <a:p>
            <a:pPr>
              <a:buNone/>
            </a:pPr>
            <a:r>
              <a:rPr lang="en-US" sz="1600" dirty="0">
                <a:latin typeface="Times New Roman" pitchFamily="18" charset="0"/>
                <a:cs typeface="Times New Roman" pitchFamily="18" charset="0"/>
              </a:rPr>
              <a:t>						               CASPIAN TECHNOLOGIES</a:t>
            </a:r>
          </a:p>
          <a:p>
            <a:pPr>
              <a:buNone/>
            </a:pPr>
            <a:r>
              <a:rPr lang="en-US" sz="1600" dirty="0">
                <a:latin typeface="Times New Roman" pitchFamily="18" charset="0"/>
                <a:cs typeface="Times New Roman" pitchFamily="18" charset="0"/>
              </a:rPr>
              <a:t>						                VISAKHAPATNAM</a:t>
            </a:r>
          </a:p>
          <a:p>
            <a:pPr>
              <a:buNone/>
            </a:pPr>
            <a:r>
              <a:rPr lang="en-US" sz="1600" dirty="0">
                <a:latin typeface="Times New Roman" pitchFamily="18" charset="0"/>
                <a:cs typeface="Times New Roman" pitchFamily="18" charset="0"/>
              </a:rPr>
              <a:t>                                                                                            </a:t>
            </a:r>
          </a:p>
          <a:p>
            <a:pPr>
              <a:buNone/>
            </a:pPr>
            <a:r>
              <a:rPr lang="en-US" sz="1600" dirty="0">
                <a:latin typeface="Times New Roman" pitchFamily="18" charset="0"/>
                <a:cs typeface="Times New Roman" pitchFamily="18" charset="0"/>
              </a:rPr>
              <a:t>                                                                                           </a:t>
            </a:r>
          </a:p>
          <a:p>
            <a:pPr>
              <a:buNone/>
            </a:pPr>
            <a:r>
              <a:rPr lang="en-US" sz="1600" dirty="0">
                <a:latin typeface="Times New Roman" pitchFamily="18" charset="0"/>
                <a:cs typeface="Times New Roman" pitchFamily="18" charset="0"/>
              </a:rPr>
              <a:t>                                                                                        </a:t>
            </a:r>
          </a:p>
          <a:p>
            <a:pPr>
              <a:buNone/>
            </a:pPr>
            <a:endParaRPr lang="en-US" sz="2400" dirty="0">
              <a:latin typeface="Times New Roman" pitchFamily="18" charset="0"/>
              <a:cs typeface="Times New Roman" pitchFamily="18" charset="0"/>
            </a:endParaRPr>
          </a:p>
          <a:p>
            <a:pPr>
              <a:buNone/>
            </a:pPr>
            <a:r>
              <a:rPr lang="en-US" dirty="0"/>
              <a:t>                        </a:t>
            </a:r>
          </a:p>
        </p:txBody>
      </p:sp>
      <p:sp>
        <p:nvSpPr>
          <p:cNvPr id="5" name="Slide Number Placeholder 4"/>
          <p:cNvSpPr>
            <a:spLocks noGrp="1"/>
          </p:cNvSpPr>
          <p:nvPr>
            <p:ph type="sldNum" sz="quarter" idx="12"/>
          </p:nvPr>
        </p:nvSpPr>
        <p:spPr/>
        <p:txBody>
          <a:bodyPr/>
          <a:lstStyle/>
          <a:p>
            <a:pPr>
              <a:defRPr/>
            </a:pPr>
            <a:fld id="{51EDAF45-A1ED-443F-B7DC-99AC8969684E}" type="slidenum">
              <a:rPr lang="en-US" smtClean="0"/>
              <a:pPr>
                <a:defRPr/>
              </a:pPr>
              <a:t>2</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678" y="0"/>
            <a:ext cx="8229600" cy="719275"/>
          </a:xfrm>
        </p:spPr>
        <p:txBody>
          <a:bodyPr/>
          <a:lstStyle/>
          <a:p>
            <a:r>
              <a:rPr lang="en-IN" sz="3600" b="1" dirty="0">
                <a:solidFill>
                  <a:schemeClr val="bg1"/>
                </a:solidFill>
                <a:latin typeface="Calibri" panose="020F0502020204030204" pitchFamily="34" charset="0"/>
              </a:rPr>
              <a:t>CONTENTS</a:t>
            </a:r>
            <a:br>
              <a:rPr lang="en-IN" b="1" dirty="0">
                <a:solidFill>
                  <a:schemeClr val="bg1"/>
                </a:solidFill>
                <a:latin typeface="Calibri" panose="020F0502020204030204" pitchFamily="34" charset="0"/>
              </a:rPr>
            </a:br>
            <a:endParaRPr lang="en-US" dirty="0"/>
          </a:p>
        </p:txBody>
      </p:sp>
      <p:sp>
        <p:nvSpPr>
          <p:cNvPr id="3" name="Content Placeholder 2"/>
          <p:cNvSpPr>
            <a:spLocks noGrp="1"/>
          </p:cNvSpPr>
          <p:nvPr>
            <p:ph idx="1"/>
          </p:nvPr>
        </p:nvSpPr>
        <p:spPr>
          <a:xfrm>
            <a:off x="735496" y="1073426"/>
            <a:ext cx="6387199" cy="4996070"/>
          </a:xfrm>
        </p:spPr>
        <p:txBody>
          <a:bodyPr/>
          <a:lstStyle/>
          <a:p>
            <a:pPr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ABSTRACT</a:t>
            </a:r>
          </a:p>
          <a:p>
            <a:pPr algn="just"/>
            <a:r>
              <a:rPr lang="en-US" sz="2000" dirty="0">
                <a:latin typeface="Times New Roman" pitchFamily="18" charset="0"/>
                <a:cs typeface="Times New Roman" pitchFamily="18" charset="0"/>
              </a:rPr>
              <a:t>INTRODUCTION</a:t>
            </a:r>
          </a:p>
          <a:p>
            <a:pPr algn="just"/>
            <a:r>
              <a:rPr lang="en-US" sz="2000" dirty="0">
                <a:latin typeface="Times New Roman" pitchFamily="18" charset="0"/>
                <a:cs typeface="Times New Roman" pitchFamily="18" charset="0"/>
              </a:rPr>
              <a:t>REQUIREMENTS</a:t>
            </a:r>
          </a:p>
          <a:p>
            <a:pPr algn="just"/>
            <a:r>
              <a:rPr lang="en-US" sz="2000" dirty="0">
                <a:latin typeface="Times New Roman" pitchFamily="18" charset="0"/>
                <a:cs typeface="Times New Roman" pitchFamily="18" charset="0"/>
              </a:rPr>
              <a:t>PROJECT EXECUTION AND SCREENSHOTS</a:t>
            </a:r>
          </a:p>
          <a:p>
            <a:pPr marL="342900" indent="-342900" algn="just"/>
            <a:r>
              <a:rPr lang="en-US" sz="2000" dirty="0">
                <a:latin typeface="Times New Roman" pitchFamily="18" charset="0"/>
                <a:cs typeface="Times New Roman" pitchFamily="18" charset="0"/>
              </a:rPr>
              <a:t>CONCLUSION</a:t>
            </a:r>
          </a:p>
          <a:p>
            <a:endParaRPr lang="en-US" sz="2000" dirty="0"/>
          </a:p>
        </p:txBody>
      </p:sp>
      <p:sp>
        <p:nvSpPr>
          <p:cNvPr id="4" name="Date Placeholder 3"/>
          <p:cNvSpPr>
            <a:spLocks noGrp="1"/>
          </p:cNvSpPr>
          <p:nvPr>
            <p:ph type="dt" sz="half" idx="10"/>
          </p:nvPr>
        </p:nvSpPr>
        <p:spPr/>
        <p:txBody>
          <a:bodyPr/>
          <a:lstStyle/>
          <a:p>
            <a:pPr>
              <a:defRPr/>
            </a:pPr>
            <a:fld id="{CECF6B73-7E50-4A5A-B24D-F4AE97F3F616}" type="datetime5">
              <a:rPr lang="en-US" smtClean="0"/>
              <a:pPr>
                <a:defRPr/>
              </a:pPr>
              <a:t>11-Jul-18</a:t>
            </a:fld>
            <a:endParaRPr lang="en-US" dirty="0"/>
          </a:p>
        </p:txBody>
      </p:sp>
      <p:sp>
        <p:nvSpPr>
          <p:cNvPr id="5" name="Slide Number Placeholder 4"/>
          <p:cNvSpPr>
            <a:spLocks noGrp="1"/>
          </p:cNvSpPr>
          <p:nvPr>
            <p:ph type="sldNum" sz="quarter" idx="12"/>
          </p:nvPr>
        </p:nvSpPr>
        <p:spPr/>
        <p:txBody>
          <a:bodyPr/>
          <a:lstStyle/>
          <a:p>
            <a:pPr>
              <a:defRPr/>
            </a:pPr>
            <a:fld id="{51EDAF45-A1ED-443F-B7DC-99AC8969684E}" type="slidenum">
              <a:rPr lang="en-US" smtClean="0"/>
              <a:pPr>
                <a:defRPr/>
              </a:pPr>
              <a:t>3</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BC182-7222-4896-A3E5-3093EE03CA5B}"/>
              </a:ext>
            </a:extLst>
          </p:cNvPr>
          <p:cNvSpPr>
            <a:spLocks noGrp="1"/>
          </p:cNvSpPr>
          <p:nvPr>
            <p:ph type="title"/>
          </p:nvPr>
        </p:nvSpPr>
        <p:spPr>
          <a:xfrm>
            <a:off x="457200" y="-108284"/>
            <a:ext cx="8229600" cy="709863"/>
          </a:xfrm>
        </p:spPr>
        <p:txBody>
          <a:bodyPr/>
          <a:lstStyle/>
          <a:p>
            <a:r>
              <a:rPr lang="en-IN" dirty="0">
                <a:solidFill>
                  <a:schemeClr val="bg1"/>
                </a:solidFill>
              </a:rPr>
              <a:t>ABSTRACT</a:t>
            </a:r>
          </a:p>
        </p:txBody>
      </p:sp>
      <p:sp>
        <p:nvSpPr>
          <p:cNvPr id="5" name="Slide Number Placeholder 4">
            <a:extLst>
              <a:ext uri="{FF2B5EF4-FFF2-40B4-BE49-F238E27FC236}">
                <a16:creationId xmlns:a16="http://schemas.microsoft.com/office/drawing/2014/main" id="{738C985D-75F1-4DA1-8800-45D49B16C83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4</a:t>
            </a:fld>
            <a:endParaRPr lang="en-US"/>
          </a:p>
        </p:txBody>
      </p:sp>
      <p:sp>
        <p:nvSpPr>
          <p:cNvPr id="6" name="Rectangle 5">
            <a:extLst>
              <a:ext uri="{FF2B5EF4-FFF2-40B4-BE49-F238E27FC236}">
                <a16:creationId xmlns:a16="http://schemas.microsoft.com/office/drawing/2014/main" id="{610073E6-D402-42BC-A96D-913B68BE59FB}"/>
              </a:ext>
            </a:extLst>
          </p:cNvPr>
          <p:cNvSpPr/>
          <p:nvPr/>
        </p:nvSpPr>
        <p:spPr>
          <a:xfrm>
            <a:off x="457200" y="1628507"/>
            <a:ext cx="8686800" cy="3785652"/>
          </a:xfrm>
          <a:prstGeom prst="rect">
            <a:avLst/>
          </a:prstGeom>
        </p:spPr>
        <p:txBody>
          <a:bodyPr wrap="square">
            <a:spAutoFit/>
          </a:bodyPr>
          <a:lstStyle/>
          <a:p>
            <a:pPr marR="114300" algn="just"/>
            <a:r>
              <a:rPr lang="en-US" sz="2000" dirty="0">
                <a:latin typeface="Times New Roman" panose="02020603050405020304" pitchFamily="18" charset="0"/>
                <a:cs typeface="Times New Roman" panose="02020603050405020304" pitchFamily="18" charset="0"/>
              </a:rPr>
              <a:t>Our project Online Hospital Management system includes registration of patients, storing their details into the system. Our software has the facility to give a unique id for every patient and stores the details of every patient and the doctors automatically. The  Online Hospital Management System can be entered using a username and password. It is accessible either by an administrator or doctors. Only they can add data into the database. The data can be retrieved easily. The interface is very user-friendly. The data are well protected for personal use and makes the data processing very fast and can get a printout regarding the diagnosis and prescription. This project is mainly concentrated with the storage of patients details and prescription details.</a:t>
            </a:r>
          </a:p>
          <a:p>
            <a:br>
              <a:rPr lang="en-US"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0152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3930-CD47-46FB-9C85-EF8704604FC1}"/>
              </a:ext>
            </a:extLst>
          </p:cNvPr>
          <p:cNvSpPr>
            <a:spLocks noGrp="1"/>
          </p:cNvSpPr>
          <p:nvPr>
            <p:ph type="title"/>
          </p:nvPr>
        </p:nvSpPr>
        <p:spPr>
          <a:xfrm>
            <a:off x="457200" y="-96252"/>
            <a:ext cx="8229600" cy="745958"/>
          </a:xfrm>
        </p:spPr>
        <p:txBody>
          <a:bodyPr/>
          <a:lstStyle/>
          <a:p>
            <a:r>
              <a:rPr lang="en-IN" dirty="0">
                <a:solidFill>
                  <a:schemeClr val="bg1"/>
                </a:solidFill>
              </a:rPr>
              <a:t>INTRODUCTION</a:t>
            </a:r>
          </a:p>
        </p:txBody>
      </p:sp>
      <p:sp>
        <p:nvSpPr>
          <p:cNvPr id="5" name="Slide Number Placeholder 4">
            <a:extLst>
              <a:ext uri="{FF2B5EF4-FFF2-40B4-BE49-F238E27FC236}">
                <a16:creationId xmlns:a16="http://schemas.microsoft.com/office/drawing/2014/main" id="{4FBA2DBB-2635-41EB-8493-B012639C7E4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5</a:t>
            </a:fld>
            <a:endParaRPr lang="en-US"/>
          </a:p>
        </p:txBody>
      </p:sp>
      <p:sp>
        <p:nvSpPr>
          <p:cNvPr id="6" name="Rectangle 5">
            <a:extLst>
              <a:ext uri="{FF2B5EF4-FFF2-40B4-BE49-F238E27FC236}">
                <a16:creationId xmlns:a16="http://schemas.microsoft.com/office/drawing/2014/main" id="{92ABB744-0D16-4A46-A514-21E77E71F6FC}"/>
              </a:ext>
            </a:extLst>
          </p:cNvPr>
          <p:cNvSpPr/>
          <p:nvPr/>
        </p:nvSpPr>
        <p:spPr>
          <a:xfrm>
            <a:off x="553453" y="582067"/>
            <a:ext cx="8398042" cy="5324535"/>
          </a:xfrm>
          <a:prstGeom prst="rect">
            <a:avLst/>
          </a:prstGeom>
        </p:spPr>
        <p:txBody>
          <a:bodyPr wrap="square">
            <a:spAutoFit/>
          </a:bodyPr>
          <a:lstStyle/>
          <a:p>
            <a:endParaRPr lang="en-US" sz="2000" dirty="0">
              <a:solidFill>
                <a:srgbClr val="3B3835"/>
              </a:solidFill>
              <a:latin typeface="Times New Roman" panose="02020603050405020304" pitchFamily="18" charset="0"/>
              <a:cs typeface="Times New Roman" panose="02020603050405020304" pitchFamily="18" charset="0"/>
            </a:endParaRPr>
          </a:p>
          <a:p>
            <a:r>
              <a:rPr lang="en-US" sz="2000" dirty="0">
                <a:solidFill>
                  <a:srgbClr val="3B3835"/>
                </a:solidFill>
                <a:latin typeface="Times New Roman" panose="02020603050405020304" pitchFamily="18" charset="0"/>
                <a:cs typeface="Times New Roman" panose="02020603050405020304" pitchFamily="18" charset="0"/>
              </a:rPr>
              <a:t>Hospitals currently use a manual system for the management and maintenance of critical information. The current system requires numerous paper forms, with data stores spread throughout the hospital management infrastructure. Often information (on forms) is incomplete, or does not follow management standards. Forms are often lost in transit between departments requiring a comprehensive auditing process to ensure that no vital information is lost. Multiple copies of the same information exist in the hospital and may lead to inconsistencies in data in various data stores. A significant part of the operation of any hospital involves the acquisition, management and timely retrieval of great volumes of information. This information typically involves; patient personal information and medical history. All of this information must be managed in an efficient and cost wise fashion so that an institution's resources may be effectively utilized HMS will automate the management of the hospital making it more efficient and error free. It aims at standardizing data, consolidating data ensuring data integrity and reducing inconsistencies The  Online Hospital Management System (OHMS) is designed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6289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678" y="0"/>
            <a:ext cx="8229600" cy="719275"/>
          </a:xfrm>
        </p:spPr>
        <p:txBody>
          <a:bodyPr/>
          <a:lstStyle/>
          <a:p>
            <a:r>
              <a:rPr lang="en-IN" sz="3600" b="1" dirty="0">
                <a:solidFill>
                  <a:schemeClr val="bg1"/>
                </a:solidFill>
                <a:latin typeface="Calibri" panose="020F0502020204030204" pitchFamily="34" charset="0"/>
              </a:rPr>
              <a:t>REQUIREMENTS</a:t>
            </a:r>
            <a:br>
              <a:rPr lang="en-IN" b="1" dirty="0">
                <a:solidFill>
                  <a:schemeClr val="bg1"/>
                </a:solidFill>
                <a:latin typeface="Calibri" panose="020F0502020204030204" pitchFamily="34" charset="0"/>
              </a:rPr>
            </a:br>
            <a:endParaRPr lang="en-US" dirty="0"/>
          </a:p>
        </p:txBody>
      </p:sp>
      <p:sp>
        <p:nvSpPr>
          <p:cNvPr id="3" name="Content Placeholder 2"/>
          <p:cNvSpPr>
            <a:spLocks noGrp="1"/>
          </p:cNvSpPr>
          <p:nvPr>
            <p:ph idx="1"/>
          </p:nvPr>
        </p:nvSpPr>
        <p:spPr>
          <a:xfrm>
            <a:off x="735496" y="1073426"/>
            <a:ext cx="5280991" cy="4996070"/>
          </a:xfrm>
        </p:spPr>
        <p:txBody>
          <a:bodyPr/>
          <a:lstStyle/>
          <a:p>
            <a:pPr algn="just"/>
            <a:r>
              <a:rPr lang="en-US" sz="2000" dirty="0">
                <a:latin typeface="Times New Roman" pitchFamily="18" charset="0"/>
                <a:cs typeface="Times New Roman" pitchFamily="18" charset="0"/>
              </a:rPr>
              <a:t>Pc with windows or </a:t>
            </a:r>
            <a:r>
              <a:rPr lang="en-US" sz="2000" dirty="0" err="1">
                <a:latin typeface="Times New Roman" pitchFamily="18" charset="0"/>
                <a:cs typeface="Times New Roman" pitchFamily="18" charset="0"/>
              </a:rPr>
              <a:t>ios</a:t>
            </a:r>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Php </a:t>
            </a:r>
          </a:p>
          <a:p>
            <a:pPr algn="just"/>
            <a:r>
              <a:rPr lang="en-US" sz="2000" dirty="0">
                <a:latin typeface="Times New Roman" pitchFamily="18" charset="0"/>
                <a:cs typeface="Times New Roman" pitchFamily="18" charset="0"/>
              </a:rPr>
              <a:t>Chrome browser</a:t>
            </a:r>
          </a:p>
          <a:p>
            <a:pPr algn="just"/>
            <a:r>
              <a:rPr lang="en-US" sz="2000" dirty="0" err="1">
                <a:latin typeface="Times New Roman" pitchFamily="18" charset="0"/>
                <a:cs typeface="Times New Roman" pitchFamily="18" charset="0"/>
              </a:rPr>
              <a:t>Mysql</a:t>
            </a:r>
            <a:r>
              <a:rPr lang="en-US" sz="2000" dirty="0">
                <a:latin typeface="Times New Roman" pitchFamily="18" charset="0"/>
                <a:cs typeface="Times New Roman" pitchFamily="18" charset="0"/>
              </a:rPr>
              <a:t> </a:t>
            </a:r>
          </a:p>
          <a:p>
            <a:pPr marL="25400" indent="0" algn="just">
              <a:buNone/>
            </a:pPr>
            <a:endParaRPr lang="en-US" sz="2000" dirty="0">
              <a:latin typeface="Times New Roman" pitchFamily="18" charset="0"/>
              <a:cs typeface="Times New Roman" pitchFamily="18" charset="0"/>
            </a:endParaRPr>
          </a:p>
          <a:p>
            <a:endParaRPr lang="en-US" sz="2000" dirty="0"/>
          </a:p>
        </p:txBody>
      </p:sp>
      <p:sp>
        <p:nvSpPr>
          <p:cNvPr id="4" name="Date Placeholder 3"/>
          <p:cNvSpPr>
            <a:spLocks noGrp="1"/>
          </p:cNvSpPr>
          <p:nvPr>
            <p:ph type="dt" sz="half" idx="10"/>
          </p:nvPr>
        </p:nvSpPr>
        <p:spPr/>
        <p:txBody>
          <a:bodyPr/>
          <a:lstStyle/>
          <a:p>
            <a:pPr>
              <a:defRPr/>
            </a:pPr>
            <a:fld id="{CECF6B73-7E50-4A5A-B24D-F4AE97F3F616}" type="datetime5">
              <a:rPr lang="en-US" smtClean="0"/>
              <a:pPr>
                <a:defRPr/>
              </a:pPr>
              <a:t>11-Jul-18</a:t>
            </a:fld>
            <a:endParaRPr lang="en-US" dirty="0"/>
          </a:p>
        </p:txBody>
      </p:sp>
      <p:sp>
        <p:nvSpPr>
          <p:cNvPr id="5" name="Slide Number Placeholder 4"/>
          <p:cNvSpPr>
            <a:spLocks noGrp="1"/>
          </p:cNvSpPr>
          <p:nvPr>
            <p:ph type="sldNum" sz="quarter" idx="12"/>
          </p:nvPr>
        </p:nvSpPr>
        <p:spPr/>
        <p:txBody>
          <a:bodyPr/>
          <a:lstStyle/>
          <a:p>
            <a:pPr>
              <a:defRPr/>
            </a:pPr>
            <a:fld id="{51EDAF45-A1ED-443F-B7DC-99AC8969684E}" type="slidenum">
              <a:rPr lang="en-US" smtClean="0"/>
              <a:pPr>
                <a:defRPr/>
              </a:pPr>
              <a:t>6</a:t>
            </a:fld>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7</a:t>
            </a:fld>
            <a:endParaRPr/>
          </a:p>
        </p:txBody>
      </p:sp>
      <p:pic>
        <p:nvPicPr>
          <p:cNvPr id="129" name="Shape 129"/>
          <p:cNvPicPr preferRelativeResize="0"/>
          <p:nvPr/>
        </p:nvPicPr>
        <p:blipFill>
          <a:blip r:embed="rId3">
            <a:alphaModFix/>
          </a:blip>
          <a:stretch>
            <a:fillRect/>
          </a:stretch>
        </p:blipFill>
        <p:spPr>
          <a:xfrm>
            <a:off x="437100" y="685700"/>
            <a:ext cx="8706900" cy="5637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8</a:t>
            </a:fld>
            <a:endParaRPr/>
          </a:p>
        </p:txBody>
      </p:sp>
      <p:pic>
        <p:nvPicPr>
          <p:cNvPr id="136" name="Shape 136"/>
          <p:cNvPicPr preferRelativeResize="0"/>
          <p:nvPr/>
        </p:nvPicPr>
        <p:blipFill>
          <a:blip r:embed="rId3">
            <a:alphaModFix/>
          </a:blip>
          <a:stretch>
            <a:fillRect/>
          </a:stretch>
        </p:blipFill>
        <p:spPr>
          <a:xfrm>
            <a:off x="542600" y="715850"/>
            <a:ext cx="8601400" cy="56823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sldNum" idx="12"/>
          </p:nvPr>
        </p:nvSpPr>
        <p:spPr>
          <a:xfrm>
            <a:off x="7010400" y="6172200"/>
            <a:ext cx="2133600" cy="476100"/>
          </a:xfrm>
          <a:prstGeom prst="rect">
            <a:avLst/>
          </a:prstGeom>
        </p:spPr>
        <p:txBody>
          <a:bodyPr spcFirstLastPara="1" wrap="square" lIns="91425" tIns="45700" rIns="91425" bIns="45700" anchor="t" anchorCtr="0">
            <a:noAutofit/>
          </a:bodyPr>
          <a:lstStyle/>
          <a:p>
            <a:pPr marL="0" lvl="0" indent="0">
              <a:spcBef>
                <a:spcPts val="0"/>
              </a:spcBef>
              <a:spcAft>
                <a:spcPts val="0"/>
              </a:spcAft>
              <a:buClr>
                <a:srgbClr val="000000"/>
              </a:buClr>
              <a:buFont typeface="Arial"/>
              <a:buNone/>
            </a:pPr>
            <a:fld id="{00000000-1234-1234-1234-123412341234}" type="slidenum">
              <a:rPr lang="en-US"/>
              <a:t>9</a:t>
            </a:fld>
            <a:endParaRPr/>
          </a:p>
        </p:txBody>
      </p:sp>
      <p:pic>
        <p:nvPicPr>
          <p:cNvPr id="150" name="Shape 150"/>
          <p:cNvPicPr preferRelativeResize="0"/>
          <p:nvPr/>
        </p:nvPicPr>
        <p:blipFill>
          <a:blip r:embed="rId3">
            <a:alphaModFix/>
          </a:blip>
          <a:stretch>
            <a:fillRect/>
          </a:stretch>
        </p:blipFill>
        <p:spPr>
          <a:xfrm>
            <a:off x="467250" y="670625"/>
            <a:ext cx="8676750" cy="5727450"/>
          </a:xfrm>
          <a:prstGeom prst="rect">
            <a:avLst/>
          </a:prstGeom>
          <a:noFill/>
          <a:ln>
            <a:noFill/>
          </a:ln>
        </p:spPr>
      </p:pic>
    </p:spTree>
    <p:extLst>
      <p:ext uri="{BB962C8B-B14F-4D97-AF65-F5344CB8AC3E}">
        <p14:creationId xmlns:p14="http://schemas.microsoft.com/office/powerpoint/2010/main" val="3396280143"/>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285</TotalTime>
  <Words>297</Words>
  <Application>Microsoft Office PowerPoint</Application>
  <PresentationFormat>On-screen Show (4:3)</PresentationFormat>
  <Paragraphs>76</Paragraphs>
  <Slides>19</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Times New Roman</vt:lpstr>
      <vt:lpstr>Verdana</vt:lpstr>
      <vt:lpstr>Default Design</vt:lpstr>
      <vt:lpstr>PowerPoint Presentation</vt:lpstr>
      <vt:lpstr>PowerPoint Presentation</vt:lpstr>
      <vt:lpstr>CONTENTS </vt:lpstr>
      <vt:lpstr>ABSTRACT</vt:lpstr>
      <vt:lpstr>INTRODUCTION</vt:lpstr>
      <vt:lpstr>REQUIREMENTS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harsha vardhan</dc:creator>
  <cp:lastModifiedBy>harsha vardhan nallamilli</cp:lastModifiedBy>
  <cp:revision>9</cp:revision>
  <dcterms:modified xsi:type="dcterms:W3CDTF">2018-07-11T18:24:02Z</dcterms:modified>
</cp:coreProperties>
</file>